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256" r:id="rId2"/>
    <p:sldId id="266" r:id="rId3"/>
    <p:sldId id="280" r:id="rId4"/>
    <p:sldId id="289" r:id="rId5"/>
    <p:sldId id="290" r:id="rId6"/>
    <p:sldId id="295" r:id="rId7"/>
    <p:sldId id="291" r:id="rId8"/>
    <p:sldId id="292" r:id="rId9"/>
    <p:sldId id="293" r:id="rId10"/>
    <p:sldId id="294" r:id="rId11"/>
    <p:sldId id="296" r:id="rId12"/>
    <p:sldId id="297" r:id="rId13"/>
    <p:sldId id="298" r:id="rId14"/>
    <p:sldId id="299" r:id="rId15"/>
    <p:sldId id="300" r:id="rId16"/>
    <p:sldId id="273" r:id="rId17"/>
    <p:sldId id="274" r:id="rId18"/>
    <p:sldId id="279" r:id="rId19"/>
    <p:sldId id="275" r:id="rId20"/>
    <p:sldId id="281" r:id="rId21"/>
    <p:sldId id="282" r:id="rId22"/>
    <p:sldId id="276" r:id="rId23"/>
    <p:sldId id="277" r:id="rId24"/>
    <p:sldId id="278" r:id="rId25"/>
    <p:sldId id="263" r:id="rId26"/>
    <p:sldId id="270" r:id="rId27"/>
    <p:sldId id="260" r:id="rId28"/>
    <p:sldId id="261" r:id="rId29"/>
    <p:sldId id="265" r:id="rId30"/>
    <p:sldId id="283" r:id="rId31"/>
    <p:sldId id="284" r:id="rId32"/>
    <p:sldId id="285" r:id="rId33"/>
    <p:sldId id="286" r:id="rId34"/>
    <p:sldId id="287" r:id="rId35"/>
  </p:sldIdLst>
  <p:sldSz cx="9144000" cy="6858000" type="screen4x3"/>
  <p:notesSz cx="6759575" cy="98679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CC"/>
    <a:srgbClr val="800000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94" autoAdjust="0"/>
    <p:restoredTop sz="90854"/>
  </p:normalViewPr>
  <p:slideViewPr>
    <p:cSldViewPr>
      <p:cViewPr varScale="1">
        <p:scale>
          <a:sx n="115" d="100"/>
          <a:sy n="115" d="100"/>
        </p:scale>
        <p:origin x="108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>
            <a:extLst>
              <a:ext uri="{FF2B5EF4-FFF2-40B4-BE49-F238E27FC236}">
                <a16:creationId xmlns:a16="http://schemas.microsoft.com/office/drawing/2014/main" id="{CB433963-1B3C-4627-8849-E7CEFE9076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4195" name="Rectangle 3">
            <a:extLst>
              <a:ext uri="{FF2B5EF4-FFF2-40B4-BE49-F238E27FC236}">
                <a16:creationId xmlns:a16="http://schemas.microsoft.com/office/drawing/2014/main" id="{37F4EFE9-0851-4B9C-A0A1-9ECE9F250A4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4196" name="Rectangle 4">
            <a:extLst>
              <a:ext uri="{FF2B5EF4-FFF2-40B4-BE49-F238E27FC236}">
                <a16:creationId xmlns:a16="http://schemas.microsoft.com/office/drawing/2014/main" id="{30FBB1E8-EB18-4ACE-BDE5-2F68AC96EDC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4197" name="Rectangle 5">
            <a:extLst>
              <a:ext uri="{FF2B5EF4-FFF2-40B4-BE49-F238E27FC236}">
                <a16:creationId xmlns:a16="http://schemas.microsoft.com/office/drawing/2014/main" id="{359FCB45-6349-442A-B706-34C68E6A58E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/>
            </a:lvl1pPr>
          </a:lstStyle>
          <a:p>
            <a:pPr>
              <a:defRPr/>
            </a:pPr>
            <a:fld id="{90410CE9-C5AF-4AB2-A235-043EBE5415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29368B6F-D890-4F43-ABE0-6DC7375B9B6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FCC25530-AB7D-40B4-8BD7-05695B101A8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289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5990616-CC44-4CEE-BAD4-DD6DD94A656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E618B57D-8888-4E23-9432-FF9DEF5E4F9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687888"/>
            <a:ext cx="4956175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D42D7AE1-4222-472A-BF46-CCAF4AE1916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2893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4611AE02-8283-4A57-94B1-A7E28C76DD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374188"/>
            <a:ext cx="292893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BF915C9-2C24-4886-AA0C-385337F243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68BB4ABE-C472-460D-9533-59EC506798FE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26D956F9-6329-456E-9827-061319771E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4807BB33-7E04-4793-9FDA-B4AC706ED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0AE68830-4506-4E42-A627-29F02550D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D5033474-3B60-46B9-BE56-95912E0E9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96E9EA10-6296-46E3-AF14-03E373A8D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AE034210-62A4-4172-B357-6B404DD9A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5A54E2B8-97AF-4E8C-9BBF-0F7CC147C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E70245C9-68F8-402A-B64F-AD4D4A7CB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5BFF16A-ABB3-43BA-BF74-80A472B987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6590E7F0-FFED-4718-B760-2650A265C0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A9807515-2A7A-4C26-ACCF-4ECDA5D7B9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24F2736E-4C70-4128-98DA-CB945D3A78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4F0527E-9FB4-4DCE-85F4-6B30611306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406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201AC1B-6A34-4BE6-B46D-5AEDA3BFBB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2EE5090-4BB0-45AC-9DB5-0A11CBA45B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2586892-30D9-4B51-8C23-EF7FBE7E6D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C0E07F-3F99-46D6-9B0B-70DC7C2D43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69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76200"/>
            <a:ext cx="1951038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76200"/>
            <a:ext cx="5700712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1F5C53E-83A9-4139-AB56-8533075B38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9428C6C-C28D-40BE-8589-96E8A1FAAE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B4C8340-C8C4-4A80-B590-23461FD7A0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637FC-5FD5-4CEB-A1C8-D62E481D10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47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AEB12E4-DEFD-411C-BF9C-9A012E9138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D9E5406-C77C-4E19-8E92-1156E0E30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D3A0587-FDBD-4B3B-96ED-3248ABAF87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CA93E-7006-4418-8B99-6284863699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401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192B9A8-FA7A-4299-A15E-55459D566A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48048B7-C8DA-43E7-B20F-1461DCE489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F31D4B5-85FA-4B8C-A8FC-4483127C46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96D60-1A30-4BD7-AB29-9FCCE081CB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70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EE7E1EE-5353-4195-B71F-8C5C62B5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BA21E6E-ED66-48B6-A7B1-86DD1B1CC4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AAE7084-B6F6-4295-BAC7-D85777B311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242D8-D1C0-4D55-9441-BA2C3A3AAA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236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37BAEC0-C33A-46DF-A6E6-A14B19946E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4BE0610E-0F5D-4B6B-A0D7-77D5E49115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7D704EAF-81A1-4934-9C97-75F5F61F8C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3AE11-EAE0-4A99-A866-5FC92DF9F5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27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E9FB7E5-135D-4681-9AB8-E9A0FCE8A0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11A305DF-9E2E-48E9-A8E7-D1A1322632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9AEEE0C-810B-4C01-BB2E-C1735D44F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F22D0-1F65-4541-92CE-F943F7BADC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585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7B0B747B-6FFE-474A-8408-D93A498ED2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86A342DD-C435-4F06-8DE1-FCC4CA9841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2708375D-D1E0-4EE6-9600-5FE80422FA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63A23-EBB0-488A-A436-4548CE74F0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80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11129D9-B08C-4290-AED4-8AFB0BC4BF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B529859-9AC2-408D-9852-F5FB443D9A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47D8297-D4B3-465A-A41F-6CBBA7C71F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7C71E-91A7-49F8-9B88-F455D04375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05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65A8F5D-E985-403C-85C0-A2ACACBE3C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4918C8A-601D-47C3-8F3F-A407DBBE41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C767404-1B7C-42F5-846C-816C068D2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3C799-7E6A-49DF-A649-398F854AF6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906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D26081D-642A-4369-9362-638DBBD1740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5572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994E32D-70F4-4C2F-8E57-55C147C0EC6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55721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945D627-A999-4334-B903-5006B4CF46F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9794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8C0AAA6-7248-4236-824A-8E499C49738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9794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1C5CCF1-AFAE-4775-864D-79C93063A89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90646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4ED78EC-3D33-4244-96FB-DBDDAE738B2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44926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563A8EF-10B3-48F2-83BE-F88EDC3209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2398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57212673-7019-494A-93BF-80EC92DB6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762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DCA6AED6-0EE2-4AA7-B4C6-4BCD4ADA7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>
            <a:extLst>
              <a:ext uri="{FF2B5EF4-FFF2-40B4-BE49-F238E27FC236}">
                <a16:creationId xmlns:a16="http://schemas.microsoft.com/office/drawing/2014/main" id="{8872518C-162D-469A-AF76-201A6FF9CE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34F177C-B1D6-4F0C-8F16-A47B7D8A3C4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6EE27C9E-DB9C-44BA-9845-EFC16F26EA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fld id="{E027AC40-4DD2-42D6-BAC2-D7A024EC48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SzPct val="75000"/>
        <a:buFont typeface="Wingdings" panose="05000000000000000000" pitchFamily="2" charset="2"/>
        <a:buChar char="m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9000"/>
        <a:buFont typeface="Wingdings" panose="05000000000000000000" pitchFamily="2" charset="2"/>
        <a:buChar char="q"/>
        <a:defRPr kumimoji="1" sz="2800">
          <a:solidFill>
            <a:srgbClr val="3333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Ø"/>
        <a:defRPr kumimoji="1" sz="2400">
          <a:solidFill>
            <a:srgbClr val="FF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476A757-45A6-4885-B690-DEA96F738A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743200"/>
            <a:ext cx="7793037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课程简介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552E3-A18E-41F4-9FAF-2180451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543B7-26AE-4A70-8DA1-CD71692C5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徐文斌、韩佳迅、朱璟钰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17C039-79FC-4AEF-ABD7-220D6A70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63" y="1961197"/>
            <a:ext cx="5914073" cy="482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552E3-A18E-41F4-9FAF-2180451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543B7-26AE-4A70-8DA1-CD71692C5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华志远、孔德嵘、梅骏逸、郭大玮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68402E-E9CF-49E9-B81B-895C0119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46" y="1981200"/>
            <a:ext cx="721350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552E3-A18E-41F4-9FAF-2180451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543B7-26AE-4A70-8DA1-CD71692C5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华志远、孔德嵘、梅骏逸、郭大玮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68402E-E9CF-49E9-B81B-895C0119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46" y="1981200"/>
            <a:ext cx="721350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9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552E3-A18E-41F4-9FAF-2180451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543B7-26AE-4A70-8DA1-CD71692C5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唐显达、鲁恒泽、卢艺晗、王俊杰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9DC27D-316E-499A-83B5-D9378207A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905000"/>
            <a:ext cx="72961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83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552E3-A18E-41F4-9FAF-2180451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543B7-26AE-4A70-8DA1-CD71692C5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唐显达、鲁恒泽、卢艺晗、王俊杰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F983C2-7D2C-48FB-968E-4DA5F511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905000"/>
            <a:ext cx="72580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90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552E3-A18E-41F4-9FAF-2180451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543B7-26AE-4A70-8DA1-CD71692C5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唐显达、鲁恒泽、卢艺晗、王俊杰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A652E2-089E-4F90-BEDE-F69729D7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" y="2138902"/>
            <a:ext cx="7760970" cy="461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4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9EA89C4-82D4-49B3-8A47-5B9C19720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课程目的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383B4B4-A62E-4C8A-B15F-9DE55E19F3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学习一些基础的编译理论和一些基本的编译技术</a:t>
            </a:r>
          </a:p>
          <a:p>
            <a:pPr eaLnBrk="1" hangingPunct="1"/>
            <a:r>
              <a:rPr lang="zh-CN" altLang="en-US" dirty="0"/>
              <a:t>学习一些辅助工具的使用</a:t>
            </a:r>
          </a:p>
          <a:p>
            <a:pPr eaLnBrk="1" hangingPunct="1"/>
            <a:r>
              <a:rPr lang="zh-CN" altLang="en-US" dirty="0"/>
              <a:t>能用这些理论、技术和工具设计一个简单的通用编译器（</a:t>
            </a:r>
            <a:r>
              <a:rPr lang="en-US" altLang="zh-CN" dirty="0" err="1"/>
              <a:t>SysY</a:t>
            </a:r>
            <a:r>
              <a:rPr lang="zh-CN" altLang="en-US" dirty="0"/>
              <a:t>编译器）</a:t>
            </a:r>
            <a:br>
              <a:rPr lang="zh-CN" altLang="en-US" dirty="0"/>
            </a:br>
            <a:r>
              <a:rPr lang="zh-CN" altLang="en-US" dirty="0"/>
              <a:t>能将编译技术应用于其他问题求解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C29A089-CEE8-4FAD-B715-84F70973C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课程内容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AD66365-93FE-4F33-9C28-B722D6CDB2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理解源程序的理论和技术</a:t>
            </a:r>
            <a:br>
              <a:rPr lang="zh-CN" altLang="en-US"/>
            </a:br>
            <a:r>
              <a:rPr lang="zh-CN" altLang="en-US"/>
              <a:t>词法分析、语法分析、语义分析</a:t>
            </a:r>
          </a:p>
          <a:p>
            <a:pPr eaLnBrk="1" hangingPunct="1"/>
            <a:r>
              <a:rPr lang="zh-CN" altLang="en-US"/>
              <a:t>将理解的结果转化为等价的目标程序的理论和技术</a:t>
            </a:r>
            <a:br>
              <a:rPr lang="zh-CN" altLang="en-US"/>
            </a:br>
            <a:r>
              <a:rPr lang="zh-CN" altLang="en-US"/>
              <a:t>中间代码生成、目标代码生成</a:t>
            </a:r>
          </a:p>
          <a:p>
            <a:pPr eaLnBrk="1" hangingPunct="1"/>
            <a:r>
              <a:rPr lang="zh-CN" altLang="en-US"/>
              <a:t>关于做得更好的理论和技术</a:t>
            </a:r>
            <a:br>
              <a:rPr lang="zh-CN" altLang="en-US"/>
            </a:br>
            <a:r>
              <a:rPr lang="zh-CN" altLang="en-US"/>
              <a:t>一些基本的优化方法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1D391E84-6C75-4291-A925-54D978D2A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为什么学编译原理</a:t>
            </a:r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1C3910BA-B501-490F-A5BD-FA152FE6AB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/>
              <a:t>I have always enjoyed teaching the compilers course. Compiler design is </a:t>
            </a:r>
            <a:r>
              <a:rPr lang="en-US" altLang="zh-CN" sz="2400">
                <a:solidFill>
                  <a:srgbClr val="FF0000"/>
                </a:solidFill>
              </a:rPr>
              <a:t>a beautiful marriage of theory and practice </a:t>
            </a:r>
            <a:r>
              <a:rPr lang="en-US" altLang="zh-CN" sz="2400"/>
              <a:t>-- it is one of the first major areas of systems programming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/>
              <a:t>for which a strong theoretical foundation has developed that is now routinely used in practice.</a:t>
            </a:r>
            <a:endParaRPr lang="zh-CN" altLang="en-US" sz="2400"/>
          </a:p>
        </p:txBody>
      </p:sp>
      <p:pic>
        <p:nvPicPr>
          <p:cNvPr id="10244" name="图片 3">
            <a:extLst>
              <a:ext uri="{FF2B5EF4-FFF2-40B4-BE49-F238E27FC236}">
                <a16:creationId xmlns:a16="http://schemas.microsoft.com/office/drawing/2014/main" id="{BF5D8E6E-39C6-46B5-83E5-ADDFBAB5F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8" y="3452813"/>
            <a:ext cx="43815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0B3F933-7728-4698-97C0-F0A8ACA04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为什么学编译原理（续）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56F335E-C332-4661-8156-405F0C1BAD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对专业学习成果的一次很好的综合性的实践练习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系统能力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问题求解能力</a:t>
            </a:r>
            <a:endParaRPr lang="en-US" altLang="zh-CN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/>
              <a:t>程序设计语言与算法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计算理论与软件工程</a:t>
            </a:r>
            <a:endParaRPr lang="en-US" altLang="zh-CN" dirty="0"/>
          </a:p>
          <a:p>
            <a:pPr lvl="1" eaLnBrk="1" hangingPunct="1"/>
            <a:r>
              <a:rPr lang="zh-CN" altLang="en-US"/>
              <a:t>体系结构与操作系统</a:t>
            </a:r>
            <a:endParaRPr lang="zh-CN" altLang="en-US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dirty="0"/>
              <a:t>更好地理解现有的程序设计语言，更好地设计、优化程序</a:t>
            </a:r>
          </a:p>
          <a:p>
            <a:pPr eaLnBrk="1" hangingPunct="1"/>
            <a:r>
              <a:rPr lang="zh-CN" altLang="en-US" dirty="0"/>
              <a:t>实现新的通用程序设计语言</a:t>
            </a:r>
          </a:p>
          <a:p>
            <a:pPr eaLnBrk="1" hangingPunct="1"/>
            <a:r>
              <a:rPr lang="zh-CN" altLang="en-US" dirty="0"/>
              <a:t>实现一些专用语言、其他类型的应用</a:t>
            </a:r>
            <a:br>
              <a:rPr lang="zh-CN" altLang="en-US" dirty="0"/>
            </a:br>
            <a:r>
              <a:rPr lang="en-US" altLang="zh-CN" dirty="0"/>
              <a:t>HTML/XML</a:t>
            </a:r>
            <a:r>
              <a:rPr lang="zh-CN" altLang="en-US" dirty="0"/>
              <a:t>、</a:t>
            </a:r>
            <a:r>
              <a:rPr lang="en-US" altLang="zh-CN" dirty="0"/>
              <a:t>SQL</a:t>
            </a:r>
            <a:r>
              <a:rPr lang="zh-CN" altLang="en-US" dirty="0"/>
              <a:t>、</a:t>
            </a:r>
            <a:r>
              <a:rPr lang="en-US" altLang="zh-CN" dirty="0"/>
              <a:t>Latex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1AF2359-57E4-414A-B692-A7C9B32D0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联系方式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366749F-6264-431A-91DE-AD53AA229E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371600"/>
            <a:ext cx="7993062" cy="5081588"/>
          </a:xfrm>
        </p:spPr>
        <p:txBody>
          <a:bodyPr/>
          <a:lstStyle/>
          <a:p>
            <a:pPr eaLnBrk="1" hangingPunct="1"/>
            <a:r>
              <a:rPr lang="zh-CN" altLang="en-US" dirty="0"/>
              <a:t>主讲教师：王刚，李忠伟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办公地点：计算机楼</a:t>
            </a:r>
            <a:r>
              <a:rPr lang="en-US" altLang="zh-CN" dirty="0"/>
              <a:t>409</a:t>
            </a:r>
          </a:p>
          <a:p>
            <a:r>
              <a:rPr lang="zh-CN" altLang="en-US" dirty="0"/>
              <a:t>邮        件：</a:t>
            </a:r>
            <a:r>
              <a:rPr lang="en-US" altLang="zh-CN" dirty="0"/>
              <a:t>wgzwp@nbjl.nankai.edu.cn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                       lizhongwei@nbjl.nankai.edu.cn</a:t>
            </a:r>
          </a:p>
          <a:p>
            <a:r>
              <a:rPr lang="zh-CN" altLang="en-US" dirty="0"/>
              <a:t>小雅平台、飞书群</a:t>
            </a:r>
          </a:p>
          <a:p>
            <a:pPr eaLnBrk="1" hangingPunct="1"/>
            <a:r>
              <a:rPr lang="zh-CN" altLang="en-US" dirty="0"/>
              <a:t>助        教：王俊杰、唐显达、鲁恒泽、卢艺晗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11F8136-8181-47E4-A5ED-B7C91A8D29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为什么学编译原理（续）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94D31CC-107D-4D13-8D45-952F9E01A7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MIT</a:t>
            </a:r>
            <a:r>
              <a:rPr lang="zh-CN" altLang="en-US"/>
              <a:t>不上编译课？</a:t>
            </a:r>
            <a:endParaRPr lang="en-US" altLang="zh-CN"/>
          </a:p>
        </p:txBody>
      </p:sp>
      <p:pic>
        <p:nvPicPr>
          <p:cNvPr id="12292" name="图片 1">
            <a:extLst>
              <a:ext uri="{FF2B5EF4-FFF2-40B4-BE49-F238E27FC236}">
                <a16:creationId xmlns:a16="http://schemas.microsoft.com/office/drawing/2014/main" id="{5220D337-04F7-4429-8189-775EF5BF9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133600"/>
            <a:ext cx="849947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AD0952E-C867-4EA7-AFD2-CECF9F482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为什么学编译原理（续）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B2D10D3-2C8E-4CF6-8D10-2B2DC6083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MIT</a:t>
            </a:r>
            <a:r>
              <a:rPr lang="zh-CN" altLang="en-US" dirty="0"/>
              <a:t>的</a:t>
            </a:r>
            <a:r>
              <a:rPr lang="en-US" altLang="zh-CN" dirty="0"/>
              <a:t>Computer Language Engineering</a:t>
            </a:r>
            <a:r>
              <a:rPr lang="zh-CN" altLang="en-US" dirty="0"/>
              <a:t>是真正的编译课，</a:t>
            </a:r>
            <a:r>
              <a:rPr lang="en-US" altLang="zh-CN" dirty="0"/>
              <a:t>30</a:t>
            </a:r>
            <a:r>
              <a:rPr lang="zh-CN" altLang="en-US" dirty="0"/>
              <a:t>次的重课</a:t>
            </a:r>
            <a:endParaRPr lang="en-US" altLang="zh-CN" dirty="0"/>
          </a:p>
          <a:p>
            <a:pPr eaLnBrk="1" hangingPunct="1"/>
            <a:r>
              <a:rPr lang="zh-CN" altLang="en-US" dirty="0"/>
              <a:t>一半编译基础</a:t>
            </a:r>
            <a:r>
              <a:rPr lang="en-US" altLang="zh-CN" dirty="0"/>
              <a:t>——14</a:t>
            </a:r>
            <a:r>
              <a:rPr lang="zh-CN" altLang="en-US" dirty="0"/>
              <a:t>次课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正则表达式、文法；自底向上分析法、自顶向下分析、中间表示；语义分析；非优化代码的自动生成</a:t>
            </a:r>
            <a:endParaRPr lang="en-US" altLang="zh-CN" dirty="0"/>
          </a:p>
          <a:p>
            <a:pPr eaLnBrk="1" hangingPunct="1"/>
            <a:r>
              <a:rPr lang="zh-CN" altLang="en-US" dirty="0"/>
              <a:t>一半程序分析</a:t>
            </a:r>
            <a:r>
              <a:rPr lang="en-US" altLang="zh-CN" dirty="0"/>
              <a:t>+</a:t>
            </a:r>
            <a:r>
              <a:rPr lang="zh-CN" altLang="en-US" dirty="0"/>
              <a:t>优化</a:t>
            </a:r>
            <a:r>
              <a:rPr lang="en-US" altLang="zh-CN" dirty="0"/>
              <a:t>——16</a:t>
            </a:r>
            <a:r>
              <a:rPr lang="zh-CN" altLang="en-US" dirty="0"/>
              <a:t>次课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数据流分析、循环优化、寄存器分配、并行化、内存优化、指令调度</a:t>
            </a:r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0F0C4BE-30C0-4EA7-8637-49B724EC7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</a:t>
            </a:r>
            <a:r>
              <a:rPr lang="zh-CN" altLang="en-US"/>
              <a:t>语言编程和优化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37FF031-7F3B-4AB7-B382-4CE487B670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3800" y="1371600"/>
            <a:ext cx="3951288" cy="4724400"/>
          </a:xfrm>
        </p:spPr>
        <p:txBody>
          <a:bodyPr/>
          <a:lstStyle/>
          <a:p>
            <a:pPr eaLnBrk="1" hangingPunct="1"/>
            <a:r>
              <a:rPr lang="zh-CN" altLang="en-US"/>
              <a:t>为了获得运行更快的目标程序，你选择哪种编程方式？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BC11F52E-656D-406C-80AB-82447F379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341438"/>
            <a:ext cx="3749675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F7B3A90-F9A5-407D-9947-B98250DC4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实验结果</a:t>
            </a:r>
            <a:endParaRPr lang="en-US" altLang="zh-CN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371C52A-9915-4F1D-82FE-C3B313627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zh-CN" altLang="en-US" sz="2400" dirty="0"/>
              <a:t>编译器不进行优化时</a:t>
            </a:r>
            <a:r>
              <a:rPr lang="en-US" altLang="zh-CN" sz="2400" dirty="0"/>
              <a:t>——</a:t>
            </a:r>
            <a:r>
              <a:rPr lang="zh-CN" altLang="en-US" sz="2400" dirty="0"/>
              <a:t>指针更优（优势微小）</a:t>
            </a:r>
            <a:br>
              <a:rPr lang="en-US" altLang="zh-CN" sz="2400" dirty="0"/>
            </a:br>
            <a:r>
              <a:rPr lang="zh-CN" altLang="en-US" sz="2400" dirty="0"/>
              <a:t>但进行优化后</a:t>
            </a:r>
            <a:r>
              <a:rPr lang="en-US" altLang="zh-CN" sz="2400" dirty="0"/>
              <a:t>——</a:t>
            </a:r>
            <a:r>
              <a:rPr lang="zh-CN" altLang="en-US" sz="2400" dirty="0"/>
              <a:t>数组优势显著</a:t>
            </a:r>
            <a:endParaRPr lang="en-US" altLang="zh-CN" sz="2400" dirty="0"/>
          </a:p>
          <a:p>
            <a:pPr eaLnBrk="1" hangingPunct="1">
              <a:defRPr/>
            </a:pPr>
            <a:r>
              <a:rPr lang="zh-CN" altLang="en-US" sz="2400" dirty="0"/>
              <a:t>告诉我们什么？</a:t>
            </a:r>
            <a:endParaRPr lang="en-US" altLang="zh-CN" sz="24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     </a:t>
            </a:r>
            <a:r>
              <a:rPr lang="zh-CN" altLang="en-US" sz="2400" dirty="0"/>
              <a:t>更多关注算法优化，不要沉迷“编程技巧”</a:t>
            </a:r>
            <a:br>
              <a:rPr lang="en-US" altLang="zh-CN" sz="2400" dirty="0"/>
            </a:br>
            <a:r>
              <a:rPr lang="en-US" altLang="zh-CN" sz="2400" dirty="0"/>
              <a:t>	——</a:t>
            </a:r>
            <a:r>
              <a:rPr lang="zh-CN" altLang="en-US" sz="2400" dirty="0"/>
              <a:t>反而可能令编译器优化效果削弱</a:t>
            </a:r>
            <a:endParaRPr lang="zh-CN" altLang="zh-CN" sz="2400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830800F4-D639-4B97-89D1-12001E60D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371600"/>
            <a:ext cx="6108700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6C64847-BE61-430A-BF24-A8352388E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需要的先导课程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4300BEA-A8D2-471F-87BE-32A9C5A93F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计算机基础</a:t>
            </a:r>
          </a:p>
          <a:p>
            <a:pPr eaLnBrk="1" hangingPunct="1"/>
            <a:r>
              <a:rPr lang="zh-CN" altLang="en-US"/>
              <a:t>高级语言程序设计</a:t>
            </a:r>
          </a:p>
          <a:p>
            <a:pPr eaLnBrk="1" hangingPunct="1"/>
            <a:r>
              <a:rPr lang="zh-CN" altLang="en-US"/>
              <a:t>数据结构</a:t>
            </a:r>
          </a:p>
          <a:p>
            <a:pPr eaLnBrk="1" hangingPunct="1"/>
            <a:r>
              <a:rPr lang="zh-CN" altLang="en-US"/>
              <a:t>操作系统</a:t>
            </a:r>
          </a:p>
          <a:p>
            <a:pPr eaLnBrk="1" hangingPunct="1"/>
            <a:r>
              <a:rPr lang="zh-CN" altLang="en-US"/>
              <a:t>汇编语言程序设计</a:t>
            </a:r>
          </a:p>
          <a:p>
            <a:pPr eaLnBrk="1" hangingPunct="1"/>
            <a:r>
              <a:rPr lang="en-US" altLang="zh-CN"/>
              <a:t>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A4246FF-DCA8-4038-8FEE-80D8ED4036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参考书目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7D4AB2F-A7A2-4361-A3DE-001DEEC8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4800600" cy="47244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3333CC"/>
                </a:solidFill>
              </a:rPr>
              <a:t>《</a:t>
            </a:r>
            <a:r>
              <a:rPr lang="zh-CN" altLang="en-US">
                <a:solidFill>
                  <a:srgbClr val="3333CC"/>
                </a:solidFill>
              </a:rPr>
              <a:t>编译原理</a:t>
            </a:r>
            <a:r>
              <a:rPr lang="en-US" altLang="zh-CN">
                <a:solidFill>
                  <a:srgbClr val="3333CC"/>
                </a:solidFill>
              </a:rPr>
              <a:t>》</a:t>
            </a:r>
            <a:r>
              <a:rPr lang="zh-CN" altLang="en-US">
                <a:solidFill>
                  <a:srgbClr val="3333CC"/>
                </a:solidFill>
              </a:rPr>
              <a:t>（ </a:t>
            </a:r>
            <a:r>
              <a:rPr lang="en-US" altLang="zh-CN">
                <a:solidFill>
                  <a:srgbClr val="3333CC"/>
                </a:solidFill>
              </a:rPr>
              <a:t>Compliers: Principles, Techniques, and Tools</a:t>
            </a:r>
            <a:r>
              <a:rPr lang="zh-CN" altLang="en-US">
                <a:solidFill>
                  <a:srgbClr val="3333CC"/>
                </a:solidFill>
              </a:rPr>
              <a:t>中文版），李建中、姜守旭译，机械工业出版社，</a:t>
            </a:r>
            <a:r>
              <a:rPr lang="en-US" altLang="zh-CN">
                <a:solidFill>
                  <a:srgbClr val="3333CC"/>
                </a:solidFill>
              </a:rPr>
              <a:t>2003</a:t>
            </a:r>
          </a:p>
        </p:txBody>
      </p:sp>
      <p:pic>
        <p:nvPicPr>
          <p:cNvPr id="17412" name="Picture 5" descr="book4">
            <a:extLst>
              <a:ext uri="{FF2B5EF4-FFF2-40B4-BE49-F238E27FC236}">
                <a16:creationId xmlns:a16="http://schemas.microsoft.com/office/drawing/2014/main" id="{538E1AAC-C702-4123-86C4-2180831D4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0"/>
            <a:ext cx="31892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43C747A-8366-4658-AF1F-0F3295C61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参考书目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44CD491-2D57-45A7-953A-0C9B3873F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4913313" cy="47244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3333CC"/>
                </a:solidFill>
              </a:rPr>
              <a:t>《</a:t>
            </a:r>
            <a:r>
              <a:rPr lang="zh-CN" altLang="zh-CN">
                <a:solidFill>
                  <a:srgbClr val="3333CC"/>
                </a:solidFill>
              </a:rPr>
              <a:t>可变目标C编译器——设计与实现</a:t>
            </a:r>
            <a:r>
              <a:rPr lang="en-US" altLang="zh-CN">
                <a:solidFill>
                  <a:srgbClr val="3333CC"/>
                </a:solidFill>
              </a:rPr>
              <a:t>》</a:t>
            </a:r>
            <a:r>
              <a:rPr lang="zh-CN" altLang="en-US">
                <a:solidFill>
                  <a:srgbClr val="3333CC"/>
                </a:solidFill>
              </a:rPr>
              <a:t>（</a:t>
            </a:r>
            <a:r>
              <a:rPr lang="en-US" altLang="zh-CN">
                <a:solidFill>
                  <a:srgbClr val="3333CC"/>
                </a:solidFill>
              </a:rPr>
              <a:t>A Retargetable C Compiler: Design and Implementation</a:t>
            </a:r>
            <a:r>
              <a:rPr lang="zh-CN" altLang="en-US">
                <a:solidFill>
                  <a:srgbClr val="3333CC"/>
                </a:solidFill>
              </a:rPr>
              <a:t>），</a:t>
            </a:r>
            <a:r>
              <a:rPr lang="en-US" altLang="zh-CN">
                <a:solidFill>
                  <a:srgbClr val="3333CC"/>
                </a:solidFill>
              </a:rPr>
              <a:t>Christopher W.Fraser</a:t>
            </a:r>
            <a:r>
              <a:rPr lang="zh-CN" altLang="en-US">
                <a:solidFill>
                  <a:srgbClr val="3333CC"/>
                </a:solidFill>
              </a:rPr>
              <a:t>等著，</a:t>
            </a:r>
            <a:r>
              <a:rPr lang="zh-CN" altLang="zh-CN">
                <a:solidFill>
                  <a:srgbClr val="3333CC"/>
                </a:solidFill>
              </a:rPr>
              <a:t>王挺</a:t>
            </a:r>
            <a:r>
              <a:rPr lang="zh-CN" altLang="en-US">
                <a:solidFill>
                  <a:srgbClr val="3333CC"/>
                </a:solidFill>
              </a:rPr>
              <a:t>等译，电子工业出版社，</a:t>
            </a:r>
            <a:r>
              <a:rPr lang="en-US" altLang="zh-CN">
                <a:solidFill>
                  <a:srgbClr val="3333CC"/>
                </a:solidFill>
              </a:rPr>
              <a:t>2005</a:t>
            </a:r>
            <a:r>
              <a:rPr lang="en-US" altLang="zh-CN" b="1">
                <a:solidFill>
                  <a:srgbClr val="3333CC"/>
                </a:solidFill>
              </a:rPr>
              <a:t> </a:t>
            </a:r>
          </a:p>
        </p:txBody>
      </p:sp>
      <p:pic>
        <p:nvPicPr>
          <p:cNvPr id="18436" name="Picture 5" descr="book10">
            <a:extLst>
              <a:ext uri="{FF2B5EF4-FFF2-40B4-BE49-F238E27FC236}">
                <a16:creationId xmlns:a16="http://schemas.microsoft.com/office/drawing/2014/main" id="{D338BD19-8F1C-4F21-A472-B4B37D891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557338"/>
            <a:ext cx="33147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D0BC183-4B78-4512-A9AC-14A52FF4B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参考书目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57E7BA-DF67-4FF9-9CBE-2B6EC2DDDD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4800600" cy="47244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3333CC"/>
                </a:solidFill>
              </a:rPr>
              <a:t>《Lex</a:t>
            </a:r>
            <a:r>
              <a:rPr lang="zh-CN" altLang="en-US">
                <a:solidFill>
                  <a:srgbClr val="3333CC"/>
                </a:solidFill>
              </a:rPr>
              <a:t>与</a:t>
            </a:r>
            <a:r>
              <a:rPr lang="en-US" altLang="zh-CN">
                <a:solidFill>
                  <a:srgbClr val="3333CC"/>
                </a:solidFill>
              </a:rPr>
              <a:t>Yacc》</a:t>
            </a:r>
            <a:r>
              <a:rPr lang="zh-CN" altLang="en-US">
                <a:solidFill>
                  <a:srgbClr val="3333CC"/>
                </a:solidFill>
              </a:rPr>
              <a:t>（第二版）（</a:t>
            </a:r>
            <a:r>
              <a:rPr lang="en-US" altLang="zh-CN">
                <a:solidFill>
                  <a:srgbClr val="3333CC"/>
                </a:solidFill>
              </a:rPr>
              <a:t>Lex and Yacc</a:t>
            </a:r>
            <a:r>
              <a:rPr lang="zh-CN" altLang="en-US">
                <a:solidFill>
                  <a:srgbClr val="3333CC"/>
                </a:solidFill>
              </a:rPr>
              <a:t>），</a:t>
            </a:r>
            <a:r>
              <a:rPr lang="en-US" altLang="zh-CN">
                <a:solidFill>
                  <a:srgbClr val="3333CC"/>
                </a:solidFill>
              </a:rPr>
              <a:t>Levine</a:t>
            </a:r>
            <a:r>
              <a:rPr lang="zh-CN" altLang="en-US">
                <a:solidFill>
                  <a:srgbClr val="3333CC"/>
                </a:solidFill>
              </a:rPr>
              <a:t>等著，杨作梅等译，机械工业出版社，</a:t>
            </a:r>
            <a:r>
              <a:rPr lang="en-US" altLang="zh-CN">
                <a:solidFill>
                  <a:srgbClr val="3333CC"/>
                </a:solidFill>
              </a:rPr>
              <a:t>2003</a:t>
            </a:r>
          </a:p>
        </p:txBody>
      </p:sp>
      <p:pic>
        <p:nvPicPr>
          <p:cNvPr id="19460" name="Picture 4" descr="book3">
            <a:extLst>
              <a:ext uri="{FF2B5EF4-FFF2-40B4-BE49-F238E27FC236}">
                <a16:creationId xmlns:a16="http://schemas.microsoft.com/office/drawing/2014/main" id="{C2A2BF80-C99E-4F63-9957-423F6F39E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47800"/>
            <a:ext cx="34861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0D35FBB-ECDD-41C7-BB2D-BE40369154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参考资料、开发工具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DB0896AF-7187-444D-B415-49562B4631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编译器自动生成工具</a:t>
            </a:r>
          </a:p>
          <a:p>
            <a:pPr lvl="1" eaLnBrk="1" hangingPunct="1"/>
            <a:r>
              <a:rPr lang="en-US" altLang="zh-CN" dirty="0"/>
              <a:t>Flex</a:t>
            </a:r>
            <a:r>
              <a:rPr lang="zh-CN" altLang="en-US" dirty="0"/>
              <a:t>、</a:t>
            </a:r>
            <a:r>
              <a:rPr lang="en-US" altLang="zh-CN" dirty="0"/>
              <a:t>Bison</a:t>
            </a:r>
          </a:p>
          <a:p>
            <a:pPr lvl="1" eaLnBrk="1" hangingPunct="1"/>
            <a:r>
              <a:rPr lang="en-US" altLang="zh-CN" dirty="0"/>
              <a:t>ANTLR</a:t>
            </a:r>
          </a:p>
          <a:p>
            <a:pPr eaLnBrk="1" hangingPunct="1"/>
            <a:r>
              <a:rPr lang="zh-CN" altLang="en-US" dirty="0"/>
              <a:t>中间代码处理：</a:t>
            </a:r>
            <a:r>
              <a:rPr lang="en-US" altLang="zh-CN" dirty="0" err="1"/>
              <a:t>llvm</a:t>
            </a:r>
            <a:endParaRPr lang="en-US" altLang="zh-CN" dirty="0"/>
          </a:p>
          <a:p>
            <a:pPr eaLnBrk="1" hangingPunct="1"/>
            <a:r>
              <a:rPr lang="zh-CN" altLang="en-US" dirty="0"/>
              <a:t>汇编开发：</a:t>
            </a:r>
            <a:r>
              <a:rPr lang="en-US" altLang="zh-CN" dirty="0" err="1"/>
              <a:t>gcc</a:t>
            </a:r>
            <a:r>
              <a:rPr lang="zh-CN" altLang="en-US" dirty="0"/>
              <a:t>，</a:t>
            </a:r>
            <a:r>
              <a:rPr lang="en-US" altLang="zh-CN" dirty="0" err="1"/>
              <a:t>llvm</a:t>
            </a:r>
            <a:endParaRPr lang="en-US" altLang="zh-CN" dirty="0"/>
          </a:p>
          <a:p>
            <a:pPr eaLnBrk="1" hangingPunct="1"/>
            <a:r>
              <a:rPr lang="zh-CN" altLang="en-US" dirty="0"/>
              <a:t>编译器构造示例</a:t>
            </a:r>
          </a:p>
          <a:p>
            <a:pPr lvl="1" eaLnBrk="1" hangingPunct="1"/>
            <a:r>
              <a:rPr lang="en-US" altLang="zh-CN" dirty="0" err="1"/>
              <a:t>lcc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Tiny-c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CBC7601-7EB0-447C-8EDB-4433832C8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成绩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BED99246-594D-4F75-B043-40824FCD1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/>
              <a:t>平时作业：</a:t>
            </a:r>
            <a:r>
              <a:rPr lang="en-US" altLang="zh-CN" sz="2400" dirty="0"/>
              <a:t>50</a:t>
            </a:r>
            <a:r>
              <a:rPr lang="zh-CN" altLang="en-US" sz="2400" dirty="0"/>
              <a:t>％</a:t>
            </a:r>
          </a:p>
          <a:p>
            <a:pPr lvl="1" eaLnBrk="1" hangingPunct="1"/>
            <a:r>
              <a:rPr lang="zh-CN" altLang="en-US" sz="2000" dirty="0"/>
              <a:t>书面作业（</a:t>
            </a:r>
            <a:r>
              <a:rPr lang="en-US" altLang="zh-CN" sz="2000" dirty="0"/>
              <a:t>5</a:t>
            </a:r>
            <a:r>
              <a:rPr lang="zh-CN" altLang="en-US" sz="2000" dirty="0"/>
              <a:t>次）：</a:t>
            </a:r>
            <a:r>
              <a:rPr lang="en-US" altLang="zh-CN" sz="2000" dirty="0"/>
              <a:t>15</a:t>
            </a:r>
            <a:r>
              <a:rPr lang="zh-CN" altLang="en-US" sz="2000" dirty="0"/>
              <a:t>％，</a:t>
            </a:r>
            <a:r>
              <a:rPr lang="zh-CN" altLang="en-US" sz="2000" b="1" i="1" dirty="0">
                <a:solidFill>
                  <a:srgbClr val="FF0000"/>
                </a:solidFill>
              </a:rPr>
              <a:t>手写完成拍照上传</a:t>
            </a:r>
            <a:r>
              <a:rPr lang="zh-CN" altLang="en-US" sz="2000" dirty="0"/>
              <a:t>小雅平台</a:t>
            </a:r>
          </a:p>
          <a:p>
            <a:pPr lvl="1" eaLnBrk="1" hangingPunct="1"/>
            <a:r>
              <a:rPr lang="zh-CN" altLang="en-US" sz="2000" dirty="0"/>
              <a:t>上机实习（</a:t>
            </a:r>
            <a:r>
              <a:rPr lang="en-US" altLang="zh-CN" sz="2000" dirty="0"/>
              <a:t>6</a:t>
            </a:r>
            <a:r>
              <a:rPr lang="zh-CN" altLang="en-US" sz="2000" dirty="0"/>
              <a:t>个模块：基础要求</a:t>
            </a:r>
            <a:r>
              <a:rPr lang="en-US" altLang="zh-CN" sz="2000" dirty="0"/>
              <a:t>+</a:t>
            </a:r>
            <a:r>
              <a:rPr lang="zh-CN" altLang="en-US" sz="2000" dirty="0"/>
              <a:t>进阶要求）：</a:t>
            </a:r>
            <a:r>
              <a:rPr lang="en-US" altLang="zh-CN" sz="2000" dirty="0"/>
              <a:t>35</a:t>
            </a:r>
            <a:r>
              <a:rPr lang="zh-CN" altLang="en-US" sz="2000" dirty="0"/>
              <a:t>％</a:t>
            </a:r>
          </a:p>
          <a:p>
            <a:pPr lvl="2" eaLnBrk="1" hangingPunct="1"/>
            <a:r>
              <a:rPr lang="zh-CN" altLang="en-US" sz="1800" dirty="0"/>
              <a:t>编译大赛</a:t>
            </a:r>
            <a:r>
              <a:rPr lang="en-US" altLang="zh-CN" sz="1800" dirty="0" err="1"/>
              <a:t>SysY</a:t>
            </a:r>
            <a:r>
              <a:rPr lang="zh-CN" altLang="en-US" sz="1800" dirty="0"/>
              <a:t>语言（简化类</a:t>
            </a:r>
            <a:r>
              <a:rPr lang="en-US" altLang="zh-CN" sz="1800" dirty="0"/>
              <a:t>C</a:t>
            </a:r>
            <a:r>
              <a:rPr lang="zh-CN" altLang="en-US" sz="1800" dirty="0"/>
              <a:t>语言）的编译器，鼓励用辅助工具</a:t>
            </a:r>
            <a:endParaRPr lang="en-US" altLang="zh-CN" sz="1800" dirty="0"/>
          </a:p>
          <a:p>
            <a:pPr lvl="1" eaLnBrk="1" hangingPunct="1"/>
            <a:r>
              <a:rPr lang="zh-CN" altLang="en-US" sz="2000" dirty="0"/>
              <a:t>必须按时完成，期末一股脑交上来不予接受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发现抄袭情况，成绩为</a:t>
            </a:r>
            <a:r>
              <a:rPr lang="en-US" altLang="zh-CN" sz="2000" dirty="0"/>
              <a:t>0</a:t>
            </a:r>
          </a:p>
          <a:p>
            <a:pPr lvl="1" eaLnBrk="1" hangingPunct="1"/>
            <a:r>
              <a:rPr lang="zh-CN" altLang="en-US" sz="2000" dirty="0">
                <a:solidFill>
                  <a:srgbClr val="FF0000"/>
                </a:solidFill>
              </a:rPr>
              <a:t>小雅平台布置预习作业，与出勤一起考核，一共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  <a:r>
              <a:rPr lang="zh-CN" altLang="en-US" sz="2000" dirty="0">
                <a:solidFill>
                  <a:srgbClr val="FF0000"/>
                </a:solidFill>
              </a:rPr>
              <a:t>次及以上未完成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zh-CN" altLang="en-US" sz="2000" dirty="0">
                <a:solidFill>
                  <a:srgbClr val="FF0000"/>
                </a:solidFill>
              </a:rPr>
              <a:t>未出勤，课程没有成绩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sz="2000" dirty="0">
                <a:solidFill>
                  <a:srgbClr val="FF0000"/>
                </a:solidFill>
              </a:rPr>
              <a:t>视情况可能安排</a:t>
            </a:r>
            <a:r>
              <a:rPr lang="en-US" altLang="zh-CN" sz="2000" dirty="0">
                <a:solidFill>
                  <a:srgbClr val="FF0000"/>
                </a:solidFill>
              </a:rPr>
              <a:t>Open Topic</a:t>
            </a:r>
            <a:r>
              <a:rPr lang="zh-CN" altLang="en-US" sz="2000" dirty="0">
                <a:solidFill>
                  <a:srgbClr val="FF0000"/>
                </a:solidFill>
              </a:rPr>
              <a:t>讨论（额外加分）：提前发布题目，大家查阅文献，准备</a:t>
            </a:r>
            <a:r>
              <a:rPr lang="en-US" altLang="zh-CN" sz="2000" dirty="0">
                <a:solidFill>
                  <a:srgbClr val="FF0000"/>
                </a:solidFill>
              </a:rPr>
              <a:t>PPT</a:t>
            </a:r>
            <a:r>
              <a:rPr lang="zh-CN" altLang="en-US" sz="2000" dirty="0">
                <a:solidFill>
                  <a:srgbClr val="FF0000"/>
                </a:solidFill>
              </a:rPr>
              <a:t>，老师筛选优秀者在课堂讲解、获得满分加分，其他同学按相对完成情况给分</a:t>
            </a:r>
          </a:p>
          <a:p>
            <a:pPr eaLnBrk="1" hangingPunct="1"/>
            <a:r>
              <a:rPr lang="zh-CN" altLang="en-US" sz="2400" dirty="0"/>
              <a:t>期末考试：</a:t>
            </a:r>
            <a:r>
              <a:rPr lang="en-US" altLang="zh-CN" sz="2400" dirty="0"/>
              <a:t>50</a:t>
            </a:r>
            <a:r>
              <a:rPr lang="zh-CN" altLang="en-US" sz="2400" dirty="0"/>
              <a:t>％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实验课安排：周一晚</a:t>
            </a:r>
            <a:r>
              <a:rPr lang="en-US" altLang="zh-CN" sz="2400" dirty="0"/>
              <a:t>18:30~21:05</a:t>
            </a:r>
            <a:r>
              <a:rPr lang="zh-CN" altLang="en-US" sz="2400" dirty="0"/>
              <a:t>，选课人数太多，为保证授课一致性，拟主要采用线上方式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122C016B-44A9-4723-B85F-69B013347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联系方式</a:t>
            </a:r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7CDE5DE6-FE4F-456F-BB13-1D80130EA2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飞书群二维码：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343BF7-3489-4EA7-B3B4-06C0BBE7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2060848"/>
            <a:ext cx="3324225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C0EF9-984E-4B23-B331-BCAF5B06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主动提升能力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7294A0-C421-40D4-B556-50623CAD0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构造一个编译器：</a:t>
            </a:r>
            <a:r>
              <a:rPr lang="zh-CN" altLang="en-US" sz="2800" b="1" dirty="0">
                <a:solidFill>
                  <a:srgbClr val="FF0000"/>
                </a:solidFill>
              </a:rPr>
              <a:t>系统能力</a:t>
            </a:r>
            <a:r>
              <a:rPr lang="en-US" altLang="zh-CN" sz="2800" b="1" dirty="0">
                <a:solidFill>
                  <a:srgbClr val="FF0000"/>
                </a:solidFill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</a:rPr>
              <a:t>问题求解能力的综合培养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对编译器构造问题建模的能力：正则表达式、有限自动机等数学模型</a:t>
            </a:r>
            <a:endParaRPr lang="en-US" altLang="zh-CN" sz="2400" dirty="0"/>
          </a:p>
          <a:p>
            <a:pPr lvl="1"/>
            <a:r>
              <a:rPr lang="zh-CN" altLang="en-US" sz="2400" dirty="0"/>
              <a:t>在数学模型之上设计高效算法解决编译器各模块问题的能力</a:t>
            </a:r>
            <a:endParaRPr lang="en-US" altLang="zh-CN" sz="2400" dirty="0"/>
          </a:p>
          <a:p>
            <a:pPr lvl="1"/>
            <a:r>
              <a:rPr lang="zh-CN" altLang="en-US" sz="2400" dirty="0"/>
              <a:t>针对目标平台特点设计代码生成和代码优化算法的能力</a:t>
            </a:r>
            <a:endParaRPr lang="en-US" altLang="zh-CN" sz="2400" dirty="0"/>
          </a:p>
          <a:p>
            <a:pPr lvl="1"/>
            <a:r>
              <a:rPr lang="zh-CN" altLang="en-US" sz="2400" dirty="0"/>
              <a:t>使用高级语言准确、高效实现上述算法，构建完整编译器的能力</a:t>
            </a:r>
            <a:endParaRPr lang="en-US" altLang="zh-CN" sz="2400" dirty="0"/>
          </a:p>
          <a:p>
            <a:pPr lvl="1"/>
            <a:r>
              <a:rPr lang="zh-CN" altLang="en-US" sz="2400" dirty="0"/>
              <a:t>安装部署开发所需系统、工具链，进行调试的能力</a:t>
            </a:r>
            <a:endParaRPr lang="en-US" altLang="zh-CN" sz="2400" dirty="0"/>
          </a:p>
          <a:p>
            <a:pPr lvl="1"/>
            <a:r>
              <a:rPr lang="zh-CN" altLang="en-US" sz="2400" dirty="0"/>
              <a:t>清晰组织内容，用自然语言和形式化方式准确表达，并用</a:t>
            </a:r>
            <a:r>
              <a:rPr lang="en-US" altLang="zh-CN" sz="2400" dirty="0"/>
              <a:t>Latex</a:t>
            </a:r>
            <a:r>
              <a:rPr lang="zh-CN" altLang="en-US" sz="2400" dirty="0"/>
              <a:t>工具编写格式规范的技术文档的能力</a:t>
            </a:r>
          </a:p>
        </p:txBody>
      </p:sp>
    </p:spTree>
    <p:extLst>
      <p:ext uri="{BB962C8B-B14F-4D97-AF65-F5344CB8AC3E}">
        <p14:creationId xmlns:p14="http://schemas.microsoft.com/office/powerpoint/2010/main" val="525555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B8819-FDAC-4EBC-A689-5785F0E2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南京大学教改实践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1F6D5-190F-47E5-8E25-25A831A4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以学生为本的课堂结构模型及实施方案</a:t>
            </a:r>
            <a:endParaRPr lang="en-US" altLang="zh-CN" dirty="0"/>
          </a:p>
          <a:p>
            <a:pPr lvl="1"/>
            <a:r>
              <a:rPr lang="zh-CN" altLang="en-US" dirty="0"/>
              <a:t>讲义：面向解题、深度优先、启发式</a:t>
            </a:r>
            <a:endParaRPr lang="en-US" altLang="zh-CN" dirty="0"/>
          </a:p>
          <a:p>
            <a:pPr lvl="1"/>
            <a:r>
              <a:rPr lang="zh-CN" altLang="en-US" dirty="0"/>
              <a:t>自学材料（教材）：经典摘选、提前自学</a:t>
            </a:r>
            <a:endParaRPr lang="en-US" altLang="zh-CN" dirty="0"/>
          </a:p>
          <a:p>
            <a:pPr lvl="1"/>
            <a:r>
              <a:rPr lang="zh-CN" altLang="en-US" dirty="0"/>
              <a:t>研讨内容（</a:t>
            </a:r>
            <a:r>
              <a:rPr lang="en-US" altLang="zh-CN" dirty="0"/>
              <a:t>OT</a:t>
            </a:r>
            <a:r>
              <a:rPr lang="zh-CN" altLang="en-US" dirty="0"/>
              <a:t>）：教师选题、学生讲解</a:t>
            </a:r>
            <a:endParaRPr lang="en-US" altLang="zh-CN" dirty="0"/>
          </a:p>
          <a:p>
            <a:pPr lvl="1"/>
            <a:r>
              <a:rPr lang="zh-CN" altLang="en-US" dirty="0"/>
              <a:t>课外作业：教材习题为主、覆盖全部学习内容</a:t>
            </a:r>
            <a:endParaRPr lang="en-US" altLang="zh-CN" dirty="0"/>
          </a:p>
          <a:p>
            <a:pPr lvl="1"/>
            <a:r>
              <a:rPr lang="zh-CN" altLang="en-US" dirty="0"/>
              <a:t>编程训练：围绕内容、编选题目</a:t>
            </a:r>
          </a:p>
        </p:txBody>
      </p:sp>
    </p:spTree>
    <p:extLst>
      <p:ext uri="{BB962C8B-B14F-4D97-AF65-F5344CB8AC3E}">
        <p14:creationId xmlns:p14="http://schemas.microsoft.com/office/powerpoint/2010/main" val="2169795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E5827-57F1-4BE7-B54B-32020040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Topic</a:t>
            </a:r>
            <a:r>
              <a:rPr lang="zh-CN" altLang="en-US" dirty="0"/>
              <a:t>研讨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E8EF4-CD59-43B2-A4FD-F7BB008E4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提前一周发布</a:t>
            </a:r>
            <a:endParaRPr lang="en-US" altLang="zh-CN" dirty="0"/>
          </a:p>
          <a:p>
            <a:r>
              <a:rPr lang="zh-CN" altLang="en-US" dirty="0"/>
              <a:t>学生抢题，事先准备</a:t>
            </a:r>
            <a:r>
              <a:rPr lang="en-US" altLang="zh-CN" dirty="0"/>
              <a:t>PPT</a:t>
            </a:r>
          </a:p>
          <a:p>
            <a:r>
              <a:rPr lang="zh-CN" altLang="en-US" dirty="0"/>
              <a:t>每周</a:t>
            </a:r>
            <a:r>
              <a:rPr lang="en-US" altLang="zh-CN" dirty="0"/>
              <a:t>4</a:t>
            </a:r>
            <a:r>
              <a:rPr lang="zh-CN" altLang="en-US" dirty="0"/>
              <a:t>位同学有机会上讲台用</a:t>
            </a:r>
            <a:r>
              <a:rPr lang="en-US" altLang="zh-CN" dirty="0"/>
              <a:t>25</a:t>
            </a:r>
            <a:r>
              <a:rPr lang="zh-CN" altLang="en-US" dirty="0"/>
              <a:t>分钟介绍对</a:t>
            </a:r>
            <a:r>
              <a:rPr lang="en-US" altLang="zh-CN" dirty="0"/>
              <a:t>OT</a:t>
            </a:r>
            <a:r>
              <a:rPr lang="zh-CN" altLang="en-US" dirty="0"/>
              <a:t>的理解</a:t>
            </a:r>
            <a:endParaRPr lang="en-US" altLang="zh-CN" dirty="0"/>
          </a:p>
          <a:p>
            <a:r>
              <a:rPr lang="zh-CN" altLang="en-US" dirty="0"/>
              <a:t>主讲教师作为听者参与点评讨论，重点关注思路和严谨性</a:t>
            </a:r>
            <a:endParaRPr lang="en-US" altLang="zh-CN" dirty="0"/>
          </a:p>
          <a:p>
            <a:r>
              <a:rPr lang="zh-CN" altLang="en-US" dirty="0"/>
              <a:t>图的应用：汉诺塔、</a:t>
            </a:r>
            <a:r>
              <a:rPr lang="en-US" altLang="zh-CN" dirty="0" err="1"/>
              <a:t>Pagerank</a:t>
            </a:r>
            <a:r>
              <a:rPr lang="zh-CN" altLang="en-US" dirty="0"/>
              <a:t>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8604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A2653-2989-4810-B825-EBC2FCB0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A7DC3-8729-4CD4-9EB1-96BD9955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提前预习，课前完成作业！</a:t>
            </a:r>
            <a:endParaRPr lang="en-US" altLang="zh-CN" dirty="0"/>
          </a:p>
          <a:p>
            <a:r>
              <a:rPr lang="zh-CN" altLang="en-US" dirty="0"/>
              <a:t>课堂讲授，讲解</a:t>
            </a:r>
            <a:r>
              <a:rPr lang="en-US" altLang="zh-CN" dirty="0"/>
              <a:t>+</a:t>
            </a:r>
            <a:r>
              <a:rPr lang="zh-CN" altLang="en-US" dirty="0"/>
              <a:t>提问</a:t>
            </a:r>
            <a:r>
              <a:rPr lang="en-US" altLang="zh-CN" dirty="0"/>
              <a:t>+OT</a:t>
            </a:r>
            <a:r>
              <a:rPr lang="zh-CN" altLang="en-US" dirty="0"/>
              <a:t>讨论</a:t>
            </a:r>
            <a:endParaRPr lang="en-US" altLang="zh-CN" dirty="0"/>
          </a:p>
          <a:p>
            <a:pPr lvl="1"/>
            <a:r>
              <a:rPr lang="zh-CN" altLang="en-US" dirty="0"/>
              <a:t>引导学生体会寻找答案过程，而非答案本身</a:t>
            </a:r>
            <a:endParaRPr lang="en-US" altLang="zh-CN" dirty="0"/>
          </a:p>
          <a:p>
            <a:pPr lvl="1"/>
            <a:r>
              <a:rPr lang="zh-CN" altLang="en-US" dirty="0"/>
              <a:t>相对定义、定理、算法本身，更关注动机、背景、正确性的思考和论证</a:t>
            </a:r>
            <a:endParaRPr lang="en-US" altLang="zh-CN" dirty="0"/>
          </a:p>
          <a:p>
            <a:pPr lvl="1"/>
            <a:r>
              <a:rPr lang="zh-CN" altLang="en-US" dirty="0"/>
              <a:t>如果你是第一个遇到此问题的人，怎么办？</a:t>
            </a:r>
            <a:endParaRPr lang="en-US" altLang="zh-CN" dirty="0"/>
          </a:p>
          <a:p>
            <a:r>
              <a:rPr lang="zh-CN" altLang="en-US" dirty="0"/>
              <a:t>习题课：作业完成情况解析、更难题目</a:t>
            </a:r>
            <a:endParaRPr lang="en-US" altLang="zh-CN" dirty="0"/>
          </a:p>
          <a:p>
            <a:r>
              <a:rPr lang="zh-CN" altLang="en-US" dirty="0"/>
              <a:t>实验：</a:t>
            </a:r>
            <a:r>
              <a:rPr lang="en-US" altLang="zh-CN" dirty="0"/>
              <a:t>OJ</a:t>
            </a:r>
            <a:r>
              <a:rPr lang="zh-CN" altLang="en-US" dirty="0"/>
              <a:t>点评，与理论教学呼应</a:t>
            </a:r>
          </a:p>
        </p:txBody>
      </p:sp>
    </p:spTree>
    <p:extLst>
      <p:ext uri="{BB962C8B-B14F-4D97-AF65-F5344CB8AC3E}">
        <p14:creationId xmlns:p14="http://schemas.microsoft.com/office/powerpoint/2010/main" val="4282029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B3806-DECC-4333-931E-D90CE2B6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希望同学们在本学期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C0C88-A1E3-482F-B0CA-3EA9C867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课前主动预习：老师和助教会提供</a:t>
            </a:r>
            <a:r>
              <a:rPr lang="en-US" altLang="zh-CN" dirty="0"/>
              <a:t>PPT</a:t>
            </a:r>
            <a:r>
              <a:rPr lang="zh-CN" altLang="en-US" dirty="0"/>
              <a:t>和学案（指出本次学习内容、重点难点）</a:t>
            </a:r>
            <a:endParaRPr lang="en-US" altLang="zh-CN" dirty="0"/>
          </a:p>
          <a:p>
            <a:r>
              <a:rPr lang="zh-CN" altLang="en-US" dirty="0"/>
              <a:t>课堂主动思考、积极互动：老师会借助雨课堂引导大家</a:t>
            </a:r>
            <a:endParaRPr lang="en-US" altLang="zh-CN" dirty="0"/>
          </a:p>
          <a:p>
            <a:r>
              <a:rPr lang="zh-CN" altLang="en-US" dirty="0"/>
              <a:t>课后主动复习：老师会借助飞书群等提供更丰富的学习材料（音频讲解</a:t>
            </a:r>
            <a:r>
              <a:rPr lang="en-US" altLang="zh-CN" dirty="0"/>
              <a:t>PPT</a:t>
            </a:r>
            <a:r>
              <a:rPr lang="zh-CN" altLang="en-US" dirty="0"/>
              <a:t>等）</a:t>
            </a:r>
            <a:endParaRPr lang="en-US" altLang="zh-CN" dirty="0"/>
          </a:p>
          <a:p>
            <a:r>
              <a:rPr lang="zh-CN" altLang="en-US" dirty="0"/>
              <a:t>作业主动独立认真完成：老师会在课堂简要讲解主要思路</a:t>
            </a:r>
            <a:endParaRPr lang="en-US" altLang="zh-CN" dirty="0"/>
          </a:p>
          <a:p>
            <a:r>
              <a:rPr lang="zh-CN" altLang="en-US" dirty="0"/>
              <a:t>实验主动探索：老师和助教会提供辅助（实验教学指导书、辅助工具）</a:t>
            </a:r>
          </a:p>
        </p:txBody>
      </p:sp>
    </p:spTree>
    <p:extLst>
      <p:ext uri="{BB962C8B-B14F-4D97-AF65-F5344CB8AC3E}">
        <p14:creationId xmlns:p14="http://schemas.microsoft.com/office/powerpoint/2010/main" val="345422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4D3EB-8DEB-4946-A5FB-575C6560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南开编译课的传帮带精神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76BC41-DFC9-4126-997F-4299DBE7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732"/>
            <a:ext cx="2469434" cy="5488617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220A0A-D840-499A-A557-00FD03E1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88" y="1327732"/>
            <a:ext cx="6574155" cy="50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2801B-35F9-4213-AF9E-363FA103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89B700-BD74-459B-AF1D-653B478D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杨科迪、费迪、孙一丁、李世阳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1E6AEA-665B-4052-B2A1-88C55E4C0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9" y="2132856"/>
            <a:ext cx="7316221" cy="457263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215496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2801B-35F9-4213-AF9E-363FA103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89B700-BD74-459B-AF1D-653B478D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杨科迪、费迪、孙一丁、李世阳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67AEAA-FA3D-4463-AF81-8F5C7CF2F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9" y="2132856"/>
            <a:ext cx="731622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9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BD0BC-9A53-4A46-8507-EC1A4A37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694BD-D27A-4526-9758-0135EC6F0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时浩铭、严诗慧、林坤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507C2E-D5DF-48CD-9E7F-6A89DD32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85" y="2030254"/>
            <a:ext cx="6630829" cy="42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0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552E3-A18E-41F4-9FAF-2180451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543B7-26AE-4A70-8DA1-CD71692C5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徐文斌、韩佳迅、朱璟钰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BC454F-BCB7-4E42-A494-35137395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97" y="1932073"/>
            <a:ext cx="590740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8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552E3-A18E-41F4-9FAF-2180451C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6543B7-26AE-4A70-8DA1-CD71692C5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徐文斌、韩佳迅、朱璟钰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C8A127-1696-4BA3-A30C-85A1B4DF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96" y="1941195"/>
            <a:ext cx="5927408" cy="484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93877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7856</TotalTime>
  <Words>1235</Words>
  <Application>Microsoft Office PowerPoint</Application>
  <PresentationFormat>全屏显示(4:3)</PresentationFormat>
  <Paragraphs>140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Tahoma</vt:lpstr>
      <vt:lpstr>Times New Roman</vt:lpstr>
      <vt:lpstr>Wingdings</vt:lpstr>
      <vt:lpstr>Blends</vt:lpstr>
      <vt:lpstr>课程简介</vt:lpstr>
      <vt:lpstr>联系方式</vt:lpstr>
      <vt:lpstr>联系方式</vt:lpstr>
      <vt:lpstr>南开编译课的传帮带精神</vt:lpstr>
      <vt:lpstr>2021</vt:lpstr>
      <vt:lpstr>2021</vt:lpstr>
      <vt:lpstr>2022</vt:lpstr>
      <vt:lpstr>2023</vt:lpstr>
      <vt:lpstr>2023</vt:lpstr>
      <vt:lpstr>2023</vt:lpstr>
      <vt:lpstr>2024</vt:lpstr>
      <vt:lpstr>2024</vt:lpstr>
      <vt:lpstr>2025</vt:lpstr>
      <vt:lpstr>2025</vt:lpstr>
      <vt:lpstr>2025</vt:lpstr>
      <vt:lpstr>课程目的</vt:lpstr>
      <vt:lpstr>课程内容</vt:lpstr>
      <vt:lpstr>为什么学编译原理</vt:lpstr>
      <vt:lpstr>为什么学编译原理（续）</vt:lpstr>
      <vt:lpstr>为什么学编译原理（续）</vt:lpstr>
      <vt:lpstr>为什么学编译原理（续）</vt:lpstr>
      <vt:lpstr>C语言编程和优化</vt:lpstr>
      <vt:lpstr>实验结果</vt:lpstr>
      <vt:lpstr>需要的先导课程</vt:lpstr>
      <vt:lpstr>参考书目</vt:lpstr>
      <vt:lpstr>参考书目</vt:lpstr>
      <vt:lpstr>参考书目</vt:lpstr>
      <vt:lpstr>参考资料、开发工具</vt:lpstr>
      <vt:lpstr>成绩</vt:lpstr>
      <vt:lpstr>主动提升能力</vt:lpstr>
      <vt:lpstr>南京大学教改实践</vt:lpstr>
      <vt:lpstr>Open Topic研讨</vt:lpstr>
      <vt:lpstr>教学安排</vt:lpstr>
      <vt:lpstr>希望同学们在本学期</vt:lpstr>
    </vt:vector>
  </TitlesOfParts>
  <Company>南开大学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介绍</dc:title>
  <dc:creator>王刚</dc:creator>
  <cp:lastModifiedBy>刚 王</cp:lastModifiedBy>
  <cp:revision>844</cp:revision>
  <dcterms:created xsi:type="dcterms:W3CDTF">2003-06-05T11:51:39Z</dcterms:created>
  <dcterms:modified xsi:type="dcterms:W3CDTF">2025-09-05T01:17:24Z</dcterms:modified>
</cp:coreProperties>
</file>